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0" r:id="rId3"/>
    <p:sldId id="261" r:id="rId4"/>
    <p:sldId id="257" r:id="rId5"/>
    <p:sldId id="258" r:id="rId6"/>
    <p:sldId id="259" r:id="rId7"/>
    <p:sldId id="262" r:id="rId8"/>
    <p:sldId id="265" r:id="rId9"/>
    <p:sldId id="264" r:id="rId10"/>
    <p:sldId id="266" r:id="rId11"/>
    <p:sldId id="263"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D02BA4-D7FB-4FDF-BC37-34780CD207A3}">
          <p14:sldIdLst>
            <p14:sldId id="256"/>
            <p14:sldId id="260"/>
            <p14:sldId id="261"/>
            <p14:sldId id="257"/>
            <p14:sldId id="258"/>
            <p14:sldId id="259"/>
            <p14:sldId id="262"/>
            <p14:sldId id="265"/>
            <p14:sldId id="264"/>
            <p14:sldId id="266"/>
            <p14:sldId id="263"/>
            <p14:sldId id="267"/>
            <p14:sldId id="268"/>
          </p14:sldIdLst>
        </p14:section>
        <p14:section name="Untitled Section" id="{1D43B7A7-B557-4A01-BA31-CBBBE872071D}">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12B2787-59D6-426C-AE61-1A0C8FBB7E2A}" type="datetimeFigureOut">
              <a:rPr lang="en-US" smtClean="0"/>
              <a:t>11/14/2019</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1810517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4257145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176636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318098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A12B2787-59D6-426C-AE61-1A0C8FBB7E2A}" type="datetimeFigureOut">
              <a:rPr lang="en-US" smtClean="0"/>
              <a:t>11/14/2019</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801515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71831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64943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2311056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3032498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A12B2787-59D6-426C-AE61-1A0C8FBB7E2A}" type="datetimeFigureOut">
              <a:rPr lang="en-US" smtClean="0"/>
              <a:t>11/14/2019</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ABEE6D97-7106-43AD-8395-3237F866762A}" type="slidenum">
              <a:rPr lang="en-US" smtClean="0"/>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9976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A12B2787-59D6-426C-AE61-1A0C8FBB7E2A}" type="datetimeFigureOut">
              <a:rPr lang="en-US" smtClean="0"/>
              <a:t>11/14/2019</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181441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A12B2787-59D6-426C-AE61-1A0C8FBB7E2A}" type="datetimeFigureOut">
              <a:rPr lang="en-US" smtClean="0"/>
              <a:t>11/14/2019</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ABEE6D97-7106-43AD-8395-3237F866762A}" type="slidenum">
              <a:rPr lang="en-US" smtClean="0"/>
              <a:t>‹#›</a:t>
            </a:fld>
            <a:endParaRPr lang="en-US"/>
          </a:p>
        </p:txBody>
      </p:sp>
    </p:spTree>
    <p:extLst>
      <p:ext uri="{BB962C8B-B14F-4D97-AF65-F5344CB8AC3E}">
        <p14:creationId xmlns:p14="http://schemas.microsoft.com/office/powerpoint/2010/main" val="37301597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boehringer-ingelheim.com/Prescribing%20Information/PIs/Roxane/Oxycodone%20HCl%20OS%205mg%20per%205mL%20Flavored/10009007%20Oxycodone%20HCl%20OS%205mgper5mL%20Flavored.pdf" TargetMode="External"/><Relationship Id="rId2" Type="http://schemas.openxmlformats.org/officeDocument/2006/relationships/hyperlink" Target="https://doi.org/10.1124/dmd.115.0659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cbi.nlm.nih.gov/pmc/articles/PMC4018705/pdf/aapm-01-262.pdf" TargetMode="External"/><Relationship Id="rId2" Type="http://schemas.openxmlformats.org/officeDocument/2006/relationships/hyperlink" Target="https://www.sciencedirect.com/topics/medicine-and-dentistry/cyp3a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0D51-8A4D-4E00-AF7F-A3D91D6435AE}"/>
              </a:ext>
            </a:extLst>
          </p:cNvPr>
          <p:cNvSpPr>
            <a:spLocks noGrp="1"/>
          </p:cNvSpPr>
          <p:nvPr>
            <p:ph type="ctrTitle"/>
          </p:nvPr>
        </p:nvSpPr>
        <p:spPr/>
        <p:txBody>
          <a:bodyPr/>
          <a:lstStyle/>
          <a:p>
            <a:r>
              <a:rPr lang="en-US" dirty="0"/>
              <a:t>CMSE 201 Project Proposal</a:t>
            </a:r>
          </a:p>
        </p:txBody>
      </p:sp>
      <p:sp>
        <p:nvSpPr>
          <p:cNvPr id="3" name="Subtitle 2">
            <a:extLst>
              <a:ext uri="{FF2B5EF4-FFF2-40B4-BE49-F238E27FC236}">
                <a16:creationId xmlns:a16="http://schemas.microsoft.com/office/drawing/2014/main" id="{29D9B589-2849-4167-ADAE-83115102CFF7}"/>
              </a:ext>
            </a:extLst>
          </p:cNvPr>
          <p:cNvSpPr>
            <a:spLocks noGrp="1"/>
          </p:cNvSpPr>
          <p:nvPr>
            <p:ph type="subTitle" idx="1"/>
          </p:nvPr>
        </p:nvSpPr>
        <p:spPr/>
        <p:txBody>
          <a:bodyPr>
            <a:normAutofit fontScale="85000" lnSpcReduction="20000"/>
          </a:bodyPr>
          <a:lstStyle/>
          <a:p>
            <a:r>
              <a:rPr lang="en-US" dirty="0"/>
              <a:t>Yashwanth Manne</a:t>
            </a:r>
          </a:p>
          <a:p>
            <a:r>
              <a:rPr lang="en-US" dirty="0"/>
              <a:t>Section 005</a:t>
            </a:r>
          </a:p>
        </p:txBody>
      </p:sp>
    </p:spTree>
    <p:extLst>
      <p:ext uri="{BB962C8B-B14F-4D97-AF65-F5344CB8AC3E}">
        <p14:creationId xmlns:p14="http://schemas.microsoft.com/office/powerpoint/2010/main" val="342195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188B-7257-4F61-A458-411786422955}"/>
              </a:ext>
            </a:extLst>
          </p:cNvPr>
          <p:cNvSpPr>
            <a:spLocks noGrp="1"/>
          </p:cNvSpPr>
          <p:nvPr>
            <p:ph type="title"/>
          </p:nvPr>
        </p:nvSpPr>
        <p:spPr/>
        <p:txBody>
          <a:bodyPr/>
          <a:lstStyle/>
          <a:p>
            <a:r>
              <a:rPr lang="en-US" dirty="0"/>
              <a:t>Research (Cont.)</a:t>
            </a:r>
          </a:p>
        </p:txBody>
      </p:sp>
      <p:sp>
        <p:nvSpPr>
          <p:cNvPr id="3" name="Content Placeholder 2">
            <a:extLst>
              <a:ext uri="{FF2B5EF4-FFF2-40B4-BE49-F238E27FC236}">
                <a16:creationId xmlns:a16="http://schemas.microsoft.com/office/drawing/2014/main" id="{9BA4A9E8-D796-49D6-97FA-6CC1215B1DCC}"/>
              </a:ext>
            </a:extLst>
          </p:cNvPr>
          <p:cNvSpPr>
            <a:spLocks noGrp="1"/>
          </p:cNvSpPr>
          <p:nvPr>
            <p:ph idx="1"/>
          </p:nvPr>
        </p:nvSpPr>
        <p:spPr/>
        <p:txBody>
          <a:bodyPr/>
          <a:lstStyle/>
          <a:p>
            <a:r>
              <a:rPr lang="en-US" dirty="0"/>
              <a:t>Used PubMed to find relevant papers to see whether or not people have modeled opioids before:</a:t>
            </a:r>
          </a:p>
          <a:p>
            <a:pPr fontAlgn="base"/>
            <a:r>
              <a:rPr lang="en-US" sz="1200" dirty="0"/>
              <a:t>Jennifer E. Sager, </a:t>
            </a:r>
            <a:r>
              <a:rPr lang="en-US" sz="1200" dirty="0" err="1"/>
              <a:t>Jingjing</a:t>
            </a:r>
            <a:r>
              <a:rPr lang="en-US" sz="1200" dirty="0"/>
              <a:t> Yu, Isabelle </a:t>
            </a:r>
            <a:r>
              <a:rPr lang="en-US" sz="1200" dirty="0" err="1"/>
              <a:t>Ragueneau-Majlessi</a:t>
            </a:r>
            <a:r>
              <a:rPr lang="en-US" sz="1200" dirty="0"/>
              <a:t> and Nina </a:t>
            </a:r>
            <a:r>
              <a:rPr lang="en-US" sz="1200" dirty="0" err="1"/>
              <a:t>Isoherranen</a:t>
            </a:r>
            <a:r>
              <a:rPr lang="en-US" sz="1200" dirty="0"/>
              <a:t>, Drug Metabolism and Disposition November 2015, 43 (11) 1823-1837; DOI: </a:t>
            </a:r>
            <a:r>
              <a:rPr lang="en-US" sz="1200" dirty="0">
                <a:hlinkClick r:id="rId2"/>
              </a:rPr>
              <a:t>https://doi.org/10.1124/dmd.115.065920</a:t>
            </a:r>
            <a:endParaRPr lang="en-US" sz="1200" dirty="0"/>
          </a:p>
          <a:p>
            <a:pPr fontAlgn="base"/>
            <a:r>
              <a:rPr lang="en-US" sz="1200" dirty="0"/>
              <a:t>Rostami‐</a:t>
            </a:r>
            <a:r>
              <a:rPr lang="en-US" sz="1200" dirty="0" err="1"/>
              <a:t>Hodjegan</a:t>
            </a:r>
            <a:r>
              <a:rPr lang="en-US" sz="1200" dirty="0"/>
              <a:t>, A. (2012), Physiologically Based Pharmacokinetics Joined With In Vitro–In Vivo Extrapolation of ADME: A Marriage Under the Arch of Systems Pharmacology. Clinical Pharmacology &amp; Therapeutics, 92: 50-61. doi:10.1038/clpt.2012.65 </a:t>
            </a:r>
          </a:p>
          <a:p>
            <a:pPr fontAlgn="base"/>
            <a:r>
              <a:rPr lang="en-US" sz="1200" dirty="0"/>
              <a:t>"Voricanizole drastically increases exposure to Oral oxycodone"</a:t>
            </a:r>
          </a:p>
          <a:p>
            <a:pPr fontAlgn="base"/>
            <a:r>
              <a:rPr lang="en-US" sz="1200" dirty="0"/>
              <a:t>"updated clinical pharmacokinetics and pharmacodynamics of oxycodone”</a:t>
            </a:r>
          </a:p>
          <a:p>
            <a:pPr fontAlgn="base"/>
            <a:r>
              <a:rPr lang="en-US" sz="1200" dirty="0">
                <a:hlinkClick r:id="rId3"/>
              </a:rPr>
              <a:t>https://docs.boehringer-ingelheim.com/Prescribing%20Information/PIs/Roxane/Oxycodone%20HCl%20OS%205mg%20per%205mL%20Flavored/10009007%20Oxycodone%20HCl%20OS%205mgper5mL%20Flavored.pdf</a:t>
            </a:r>
            <a:r>
              <a:rPr lang="en-US" sz="1200" dirty="0"/>
              <a:t> </a:t>
            </a:r>
          </a:p>
          <a:p>
            <a:pPr lvl="1" fontAlgn="base"/>
            <a:r>
              <a:rPr lang="en-US" sz="1000" dirty="0"/>
              <a:t>A prescribing packet meant for doctors that details the IC50 values and shows some relevant sources.</a:t>
            </a:r>
            <a:endParaRPr lang="en-US" dirty="0"/>
          </a:p>
          <a:p>
            <a:pPr lvl="1"/>
            <a:endParaRPr lang="en-US" dirty="0"/>
          </a:p>
        </p:txBody>
      </p:sp>
    </p:spTree>
    <p:extLst>
      <p:ext uri="{BB962C8B-B14F-4D97-AF65-F5344CB8AC3E}">
        <p14:creationId xmlns:p14="http://schemas.microsoft.com/office/powerpoint/2010/main" val="31503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EBFABA1-DA16-4A86-9139-AE13A9346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10" y="439561"/>
            <a:ext cx="2775524" cy="5940920"/>
          </a:xfrm>
          <a:prstGeom prst="rect">
            <a:avLst/>
          </a:prstGeom>
        </p:spPr>
      </p:pic>
      <p:pic>
        <p:nvPicPr>
          <p:cNvPr id="7" name="Picture 6" descr="A picture containing drawing, umbrella&#10;&#10;Description automatically generated">
            <a:extLst>
              <a:ext uri="{FF2B5EF4-FFF2-40B4-BE49-F238E27FC236}">
                <a16:creationId xmlns:a16="http://schemas.microsoft.com/office/drawing/2014/main" id="{6DBBF4B4-6CB1-4733-9596-74E08AE94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927" y="439560"/>
            <a:ext cx="8387063" cy="2791319"/>
          </a:xfrm>
          <a:prstGeom prst="rect">
            <a:avLst/>
          </a:prstGeom>
        </p:spPr>
      </p:pic>
      <p:sp>
        <p:nvSpPr>
          <p:cNvPr id="8" name="TextBox 7">
            <a:extLst>
              <a:ext uri="{FF2B5EF4-FFF2-40B4-BE49-F238E27FC236}">
                <a16:creationId xmlns:a16="http://schemas.microsoft.com/office/drawing/2014/main" id="{A1DEF1AC-CF1D-4032-9DA2-BBB03B79CFDD}"/>
              </a:ext>
            </a:extLst>
          </p:cNvPr>
          <p:cNvSpPr txBox="1"/>
          <p:nvPr/>
        </p:nvSpPr>
        <p:spPr>
          <a:xfrm>
            <a:off x="3332927" y="3410021"/>
            <a:ext cx="7030273" cy="1569660"/>
          </a:xfrm>
          <a:prstGeom prst="rect">
            <a:avLst/>
          </a:prstGeom>
          <a:noFill/>
        </p:spPr>
        <p:txBody>
          <a:bodyPr wrap="square" rtlCol="0">
            <a:spAutoFit/>
          </a:bodyPr>
          <a:lstStyle/>
          <a:p>
            <a:r>
              <a:rPr lang="en-US" dirty="0"/>
              <a:t>Current Pharmacokinetic Modeling Research</a:t>
            </a:r>
          </a:p>
          <a:p>
            <a:pPr fontAlgn="base"/>
            <a:endParaRPr lang="en-US" sz="1200" dirty="0"/>
          </a:p>
          <a:p>
            <a:pPr fontAlgn="base"/>
            <a:endParaRPr lang="en-US" sz="1200" dirty="0"/>
          </a:p>
          <a:p>
            <a:pPr fontAlgn="base"/>
            <a:r>
              <a:rPr lang="en-US" sz="1200" dirty="0"/>
              <a:t>Jennifer E. Sager, </a:t>
            </a:r>
            <a:r>
              <a:rPr lang="en-US" sz="1200" dirty="0" err="1"/>
              <a:t>Jingjing</a:t>
            </a:r>
            <a:r>
              <a:rPr lang="en-US" sz="1200" dirty="0"/>
              <a:t> Yu, Isabelle </a:t>
            </a:r>
            <a:r>
              <a:rPr lang="en-US" sz="1200" dirty="0" err="1"/>
              <a:t>Ragueneau-Majlessi</a:t>
            </a:r>
            <a:r>
              <a:rPr lang="en-US" sz="1200" dirty="0"/>
              <a:t> and Nina </a:t>
            </a:r>
            <a:r>
              <a:rPr lang="en-US" sz="1200" dirty="0" err="1"/>
              <a:t>Isoherranen</a:t>
            </a:r>
            <a:endParaRPr lang="en-US" sz="1200" dirty="0"/>
          </a:p>
          <a:p>
            <a:pPr fontAlgn="base"/>
            <a:r>
              <a:rPr lang="en-US" sz="1200" dirty="0"/>
              <a:t>Drug Metabolism and Disposition November 2015, 43 (11) 1823-1837; DOI: https://doi.org/10.1124/dmd.115.065920</a:t>
            </a:r>
          </a:p>
          <a:p>
            <a:endParaRPr lang="en-US" dirty="0"/>
          </a:p>
        </p:txBody>
      </p:sp>
    </p:spTree>
    <p:extLst>
      <p:ext uri="{BB962C8B-B14F-4D97-AF65-F5344CB8AC3E}">
        <p14:creationId xmlns:p14="http://schemas.microsoft.com/office/powerpoint/2010/main" val="367399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C3B8-1C37-4AC9-8BF9-F10D6F9AFEA7}"/>
              </a:ext>
            </a:extLst>
          </p:cNvPr>
          <p:cNvSpPr>
            <a:spLocks noGrp="1"/>
          </p:cNvSpPr>
          <p:nvPr>
            <p:ph type="title"/>
          </p:nvPr>
        </p:nvSpPr>
        <p:spPr/>
        <p:txBody>
          <a:bodyPr/>
          <a:lstStyle/>
          <a:p>
            <a:r>
              <a:rPr lang="en-US" dirty="0"/>
              <a:t>Pitfalls</a:t>
            </a:r>
          </a:p>
        </p:txBody>
      </p:sp>
      <p:sp>
        <p:nvSpPr>
          <p:cNvPr id="3" name="Content Placeholder 2">
            <a:extLst>
              <a:ext uri="{FF2B5EF4-FFF2-40B4-BE49-F238E27FC236}">
                <a16:creationId xmlns:a16="http://schemas.microsoft.com/office/drawing/2014/main" id="{312D2144-7F19-42CA-9547-7FC7419A6CDF}"/>
              </a:ext>
            </a:extLst>
          </p:cNvPr>
          <p:cNvSpPr>
            <a:spLocks noGrp="1"/>
          </p:cNvSpPr>
          <p:nvPr>
            <p:ph idx="1"/>
          </p:nvPr>
        </p:nvSpPr>
        <p:spPr/>
        <p:txBody>
          <a:bodyPr/>
          <a:lstStyle/>
          <a:p>
            <a:r>
              <a:rPr lang="en-US" dirty="0" err="1"/>
              <a:t>Analysing</a:t>
            </a:r>
            <a:r>
              <a:rPr lang="en-US" dirty="0"/>
              <a:t> and Understanding the </a:t>
            </a:r>
            <a:r>
              <a:rPr lang="en-US" dirty="0" err="1"/>
              <a:t>the</a:t>
            </a:r>
            <a:r>
              <a:rPr lang="en-US" dirty="0"/>
              <a:t> research</a:t>
            </a:r>
          </a:p>
          <a:p>
            <a:pPr lvl="1"/>
            <a:r>
              <a:rPr lang="en-US" dirty="0"/>
              <a:t>It’s taking a lot more time to do the research than I anticipated and so I have not started coding yet.</a:t>
            </a:r>
          </a:p>
          <a:p>
            <a:pPr lvl="1"/>
            <a:endParaRPr lang="en-US" dirty="0"/>
          </a:p>
          <a:p>
            <a:r>
              <a:rPr lang="en-US" dirty="0"/>
              <a:t>I hope to begin coding by 11/17</a:t>
            </a:r>
          </a:p>
          <a:p>
            <a:r>
              <a:rPr lang="en-US" dirty="0"/>
              <a:t>Finish 1</a:t>
            </a:r>
            <a:r>
              <a:rPr lang="en-US" baseline="30000" dirty="0"/>
              <a:t>st</a:t>
            </a:r>
            <a:r>
              <a:rPr lang="en-US" dirty="0"/>
              <a:t> order model by 11/23</a:t>
            </a:r>
          </a:p>
          <a:p>
            <a:pPr marL="0" indent="0">
              <a:buNone/>
            </a:pPr>
            <a:endParaRPr lang="en-US" dirty="0"/>
          </a:p>
        </p:txBody>
      </p:sp>
    </p:spTree>
    <p:extLst>
      <p:ext uri="{BB962C8B-B14F-4D97-AF65-F5344CB8AC3E}">
        <p14:creationId xmlns:p14="http://schemas.microsoft.com/office/powerpoint/2010/main" val="1761620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CC7F-6F24-4837-882D-BE2EE05421D4}"/>
              </a:ext>
            </a:extLst>
          </p:cNvPr>
          <p:cNvSpPr>
            <a:spLocks noGrp="1"/>
          </p:cNvSpPr>
          <p:nvPr>
            <p:ph type="title"/>
          </p:nvPr>
        </p:nvSpPr>
        <p:spPr/>
        <p:txBody>
          <a:bodyPr/>
          <a:lstStyle/>
          <a:p>
            <a:r>
              <a:rPr lang="en-US" dirty="0"/>
              <a:t>Main Inhibitors of the CYP34A</a:t>
            </a:r>
          </a:p>
        </p:txBody>
      </p:sp>
      <p:pic>
        <p:nvPicPr>
          <p:cNvPr id="5" name="Content Placeholder 4">
            <a:extLst>
              <a:ext uri="{FF2B5EF4-FFF2-40B4-BE49-F238E27FC236}">
                <a16:creationId xmlns:a16="http://schemas.microsoft.com/office/drawing/2014/main" id="{273E3E4F-F0E2-4249-ADD9-E6F03F40AA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4509" y="2014194"/>
            <a:ext cx="5242982" cy="3932237"/>
          </a:xfrm>
        </p:spPr>
      </p:pic>
    </p:spTree>
    <p:extLst>
      <p:ext uri="{BB962C8B-B14F-4D97-AF65-F5344CB8AC3E}">
        <p14:creationId xmlns:p14="http://schemas.microsoft.com/office/powerpoint/2010/main" val="18976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D48B-E527-4CF9-AEA5-3D10ADF0AFB2}"/>
              </a:ext>
            </a:extLst>
          </p:cNvPr>
          <p:cNvSpPr>
            <a:spLocks noGrp="1"/>
          </p:cNvSpPr>
          <p:nvPr>
            <p:ph type="title"/>
          </p:nvPr>
        </p:nvSpPr>
        <p:spPr/>
        <p:txBody>
          <a:bodyPr/>
          <a:lstStyle/>
          <a:p>
            <a:r>
              <a:rPr lang="en-US" dirty="0"/>
              <a:t>Important Things to Know</a:t>
            </a:r>
          </a:p>
        </p:txBody>
      </p:sp>
      <p:sp>
        <p:nvSpPr>
          <p:cNvPr id="3" name="Content Placeholder 2">
            <a:extLst>
              <a:ext uri="{FF2B5EF4-FFF2-40B4-BE49-F238E27FC236}">
                <a16:creationId xmlns:a16="http://schemas.microsoft.com/office/drawing/2014/main" id="{91EAD9D4-A03D-4E73-A300-F4BF5B117B4A}"/>
              </a:ext>
            </a:extLst>
          </p:cNvPr>
          <p:cNvSpPr>
            <a:spLocks noGrp="1"/>
          </p:cNvSpPr>
          <p:nvPr>
            <p:ph idx="1"/>
          </p:nvPr>
        </p:nvSpPr>
        <p:spPr/>
        <p:txBody>
          <a:bodyPr/>
          <a:lstStyle/>
          <a:p>
            <a:r>
              <a:rPr lang="en-US" dirty="0"/>
              <a:t>What is the P450 System?</a:t>
            </a:r>
          </a:p>
          <a:p>
            <a:r>
              <a:rPr lang="en-US" dirty="0"/>
              <a:t>Volume of Distribution (V, </a:t>
            </a:r>
            <a:r>
              <a:rPr lang="en-US" dirty="0" err="1"/>
              <a:t>V</a:t>
            </a:r>
            <a:r>
              <a:rPr lang="en-US" baseline="-25000" dirty="0" err="1"/>
              <a:t>d</a:t>
            </a:r>
            <a:r>
              <a:rPr lang="en-US" dirty="0"/>
              <a:t>):</a:t>
            </a:r>
          </a:p>
          <a:p>
            <a:pPr lvl="1"/>
            <a:r>
              <a:rPr lang="en-US" dirty="0"/>
              <a:t>A proportional factor that relates the </a:t>
            </a:r>
          </a:p>
          <a:p>
            <a:r>
              <a:rPr lang="en-US" dirty="0"/>
              <a:t>What is 3A4?</a:t>
            </a:r>
          </a:p>
          <a:p>
            <a:pPr lvl="1"/>
            <a:r>
              <a:rPr lang="en-US" dirty="0">
                <a:hlinkClick r:id="rId2"/>
              </a:rPr>
              <a:t>https://www.sciencedirect.com/topics/medicine-and-dentistry/cyp3a4</a:t>
            </a:r>
            <a:endParaRPr lang="en-US" dirty="0"/>
          </a:p>
          <a:p>
            <a:r>
              <a:rPr lang="en-US" dirty="0"/>
              <a:t>What is Oxycodone:</a:t>
            </a:r>
          </a:p>
          <a:p>
            <a:pPr lvl="1"/>
            <a:r>
              <a:rPr lang="en-US" dirty="0">
                <a:hlinkClick r:id="rId3"/>
              </a:rPr>
              <a:t>https://www.ncbi.nlm.nih.gov/pmc/articles/PMC4018705/pdf/aapm-01-262.pdf</a:t>
            </a:r>
            <a:endParaRPr lang="en-US" dirty="0"/>
          </a:p>
          <a:p>
            <a:endParaRPr lang="en-US" dirty="0"/>
          </a:p>
        </p:txBody>
      </p:sp>
    </p:spTree>
    <p:extLst>
      <p:ext uri="{BB962C8B-B14F-4D97-AF65-F5344CB8AC3E}">
        <p14:creationId xmlns:p14="http://schemas.microsoft.com/office/powerpoint/2010/main" val="875716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A442-E9B8-407D-9C6A-AFDCA4F1DB13}"/>
              </a:ext>
            </a:extLst>
          </p:cNvPr>
          <p:cNvSpPr>
            <a:spLocks noGrp="1"/>
          </p:cNvSpPr>
          <p:nvPr>
            <p:ph type="title"/>
          </p:nvPr>
        </p:nvSpPr>
        <p:spPr/>
        <p:txBody>
          <a:bodyPr/>
          <a:lstStyle/>
          <a:p>
            <a:r>
              <a:rPr lang="en-US" dirty="0"/>
              <a:t>Dosing Instructions</a:t>
            </a:r>
          </a:p>
        </p:txBody>
      </p:sp>
      <p:sp>
        <p:nvSpPr>
          <p:cNvPr id="3" name="Content Placeholder 2">
            <a:extLst>
              <a:ext uri="{FF2B5EF4-FFF2-40B4-BE49-F238E27FC236}">
                <a16:creationId xmlns:a16="http://schemas.microsoft.com/office/drawing/2014/main" id="{ACA709EE-071F-402A-BD19-83B52ABDD76A}"/>
              </a:ext>
            </a:extLst>
          </p:cNvPr>
          <p:cNvSpPr>
            <a:spLocks noGrp="1"/>
          </p:cNvSpPr>
          <p:nvPr>
            <p:ph idx="1"/>
          </p:nvPr>
        </p:nvSpPr>
        <p:spPr/>
        <p:txBody>
          <a:bodyPr/>
          <a:lstStyle/>
          <a:p>
            <a:r>
              <a:rPr lang="en-US" dirty="0"/>
              <a:t>Start patients who have not been receiving opioid analgesics on Oxycodone Hydrochloride Oral Solution USP in a dosing range of </a:t>
            </a:r>
            <a:r>
              <a:rPr lang="en-US" b="1" u="sng" dirty="0"/>
              <a:t>5 to 15 mg every 4 to 6 hours </a:t>
            </a:r>
            <a:r>
              <a:rPr lang="en-US" dirty="0"/>
              <a:t>as needed for pain. Titrate the dose based upon the individual patient's response to their initial dose of Oxycodone Hydrochloride Oral Solution USP. Adjust the dose to an acceptable level of analgesia taking into account the improvement in pain intensity and the tolerability of the oxycodone by the patient.</a:t>
            </a:r>
          </a:p>
          <a:p>
            <a:r>
              <a:rPr lang="en-US" dirty="0"/>
              <a:t>In general, therapy can be decreased by 25% to 50% per day with careful monitoring for signs and symptoms of withdrawal</a:t>
            </a:r>
          </a:p>
          <a:p>
            <a:endParaRPr lang="en-US" dirty="0"/>
          </a:p>
        </p:txBody>
      </p:sp>
    </p:spTree>
    <p:extLst>
      <p:ext uri="{BB962C8B-B14F-4D97-AF65-F5344CB8AC3E}">
        <p14:creationId xmlns:p14="http://schemas.microsoft.com/office/powerpoint/2010/main" val="1302286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570A-F04B-4A69-9227-806D7C17A947}"/>
              </a:ext>
            </a:extLst>
          </p:cNvPr>
          <p:cNvSpPr>
            <a:spLocks noGrp="1"/>
          </p:cNvSpPr>
          <p:nvPr>
            <p:ph type="title"/>
          </p:nvPr>
        </p:nvSpPr>
        <p:spPr/>
        <p:txBody>
          <a:bodyPr/>
          <a:lstStyle/>
          <a:p>
            <a:r>
              <a:rPr lang="en-US" dirty="0"/>
              <a:t>Original Ideas</a:t>
            </a:r>
          </a:p>
        </p:txBody>
      </p:sp>
      <p:sp>
        <p:nvSpPr>
          <p:cNvPr id="3" name="Content Placeholder 2">
            <a:extLst>
              <a:ext uri="{FF2B5EF4-FFF2-40B4-BE49-F238E27FC236}">
                <a16:creationId xmlns:a16="http://schemas.microsoft.com/office/drawing/2014/main" id="{AAC5B158-5CE3-4B99-A5A6-06AB4B38F7EB}"/>
              </a:ext>
            </a:extLst>
          </p:cNvPr>
          <p:cNvSpPr>
            <a:spLocks noGrp="1"/>
          </p:cNvSpPr>
          <p:nvPr>
            <p:ph idx="1"/>
          </p:nvPr>
        </p:nvSpPr>
        <p:spPr/>
        <p:txBody>
          <a:bodyPr>
            <a:normAutofit fontScale="55000" lnSpcReduction="20000"/>
          </a:bodyPr>
          <a:lstStyle/>
          <a:p>
            <a:r>
              <a:rPr lang="en-US" b="1" dirty="0"/>
              <a:t>Data: Evolution of the 3-Pointer in the NBA</a:t>
            </a:r>
          </a:p>
          <a:p>
            <a:r>
              <a:rPr lang="en-US" dirty="0"/>
              <a:t>I would use data from the NBA regular season games since the 2000s to understand how much more common 3-Pt shots have become in the NBA. I could also look to see if there a correlation between the pace (how many possessions per game) and the number of 3-pts attempted. I could create a scatter plot between number of possessions in a game and the number of 3-ptrs attempted per game. I could also create a scatter with the average seconds left on the shot clock when a 3ptr is attempted. I would need to become comfortable with pandas to be able to mine from a </a:t>
            </a:r>
            <a:r>
              <a:rPr lang="en-US" dirty="0" err="1"/>
              <a:t>dataframe</a:t>
            </a:r>
            <a:r>
              <a:rPr lang="en-US" dirty="0"/>
              <a:t>.</a:t>
            </a:r>
          </a:p>
          <a:p>
            <a:r>
              <a:rPr lang="en-US" b="1" dirty="0"/>
              <a:t>Model: PFAS in Ann Arbor</a:t>
            </a:r>
          </a:p>
          <a:p>
            <a:r>
              <a:rPr lang="en-US" dirty="0"/>
              <a:t>I could try looking over research reports, news articles, and a watershed map of Ann Arbor to try to create an computational model of PFAS spread through the Ann Arbor water shed and maybe see how many people in the greater A2 area would be affected by the PFAS in the next 5 years. This would require me to become quite comfortable with either ODEINT or ABM. Depending on the data I could find, I would then choose between the two.</a:t>
            </a:r>
          </a:p>
          <a:p>
            <a:r>
              <a:rPr lang="en-US" b="1" dirty="0"/>
              <a:t>Data: Spread of "Trump-ism"</a:t>
            </a:r>
          </a:p>
          <a:p>
            <a:r>
              <a:rPr lang="en-US" dirty="0"/>
              <a:t>An article in the New York Times talked about the effect that Trump's election has had on policies across the globe like Brexit in the UK and the election of Modi in India. After looking at election data and policy reform in various countries, I could categorize each policy or candidate on a liberal v conservative spectrum and isolationist v globalist spectrum and try to cross compare from one to another. I have no idea if I could even do this using Pandas.</a:t>
            </a:r>
          </a:p>
          <a:p>
            <a:r>
              <a:rPr lang="en-US" b="1" dirty="0"/>
              <a:t>Model: Drug Metabolism</a:t>
            </a:r>
          </a:p>
          <a:p>
            <a:r>
              <a:rPr lang="en-US" dirty="0"/>
              <a:t>I could research a well studied drug whose metabolism pathway has been clearly charted and try to model its plasma levels in patients using ODEINT. By looking at medical data, I could define the parameters to be the </a:t>
            </a:r>
            <a:r>
              <a:rPr lang="en-US" dirty="0" err="1"/>
              <a:t>Kcat</a:t>
            </a:r>
            <a:r>
              <a:rPr lang="en-US" dirty="0"/>
              <a:t>, Km, and [] of the enzymes involved in the pathway. If this drug were an </a:t>
            </a:r>
            <a:r>
              <a:rPr lang="en-US" dirty="0" err="1"/>
              <a:t>opiod</a:t>
            </a:r>
            <a:r>
              <a:rPr lang="en-US" dirty="0"/>
              <a:t>, I could try to see how a subtle shift in one parameter could cause the drug level to rise above the therapeutic window. I would need a lot of </a:t>
            </a:r>
            <a:r>
              <a:rPr lang="en-US" dirty="0" err="1"/>
              <a:t>Biochem</a:t>
            </a:r>
            <a:r>
              <a:rPr lang="en-US" dirty="0"/>
              <a:t> understanding and an even better understanding of ODEINT</a:t>
            </a:r>
          </a:p>
          <a:p>
            <a:pPr marL="0" indent="0">
              <a:buNone/>
            </a:pPr>
            <a:r>
              <a:rPr lang="en-US" dirty="0"/>
              <a:t>Ask Dr. </a:t>
            </a:r>
            <a:r>
              <a:rPr lang="en-US" dirty="0" err="1"/>
              <a:t>Hoogstraten</a:t>
            </a:r>
            <a:r>
              <a:rPr lang="en-US" dirty="0"/>
              <a:t> to be pointed in the right direction. Use Kaggle as a database source.</a:t>
            </a:r>
          </a:p>
          <a:p>
            <a:pPr marL="0" indent="0">
              <a:buNone/>
            </a:pPr>
            <a:endParaRPr lang="en-US" dirty="0"/>
          </a:p>
        </p:txBody>
      </p:sp>
      <p:sp>
        <p:nvSpPr>
          <p:cNvPr id="4" name="Smiley Face 3">
            <a:extLst>
              <a:ext uri="{FF2B5EF4-FFF2-40B4-BE49-F238E27FC236}">
                <a16:creationId xmlns:a16="http://schemas.microsoft.com/office/drawing/2014/main" id="{39385BAB-189A-4709-B9DD-36EEEF0A3725}"/>
              </a:ext>
            </a:extLst>
          </p:cNvPr>
          <p:cNvSpPr/>
          <p:nvPr/>
        </p:nvSpPr>
        <p:spPr>
          <a:xfrm>
            <a:off x="457200" y="4505669"/>
            <a:ext cx="657225" cy="61912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307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7F56-8CB2-4C5C-8B24-61C95DC96305}"/>
              </a:ext>
            </a:extLst>
          </p:cNvPr>
          <p:cNvSpPr>
            <a:spLocks noGrp="1"/>
          </p:cNvSpPr>
          <p:nvPr>
            <p:ph type="title"/>
          </p:nvPr>
        </p:nvSpPr>
        <p:spPr/>
        <p:txBody>
          <a:bodyPr/>
          <a:lstStyle/>
          <a:p>
            <a:r>
              <a:rPr lang="en-US" dirty="0"/>
              <a:t>Drug Metabolism</a:t>
            </a:r>
          </a:p>
        </p:txBody>
      </p:sp>
      <p:sp>
        <p:nvSpPr>
          <p:cNvPr id="3" name="Text Placeholder 2">
            <a:extLst>
              <a:ext uri="{FF2B5EF4-FFF2-40B4-BE49-F238E27FC236}">
                <a16:creationId xmlns:a16="http://schemas.microsoft.com/office/drawing/2014/main" id="{2AC5F53D-8F7C-462B-926A-689DFAEFBE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554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59C8-23E7-4A3C-9DEB-3626361DBE81}"/>
              </a:ext>
            </a:extLst>
          </p:cNvPr>
          <p:cNvSpPr>
            <a:spLocks noGrp="1"/>
          </p:cNvSpPr>
          <p:nvPr>
            <p:ph type="title"/>
          </p:nvPr>
        </p:nvSpPr>
        <p:spPr/>
        <p:txBody>
          <a:bodyPr/>
          <a:lstStyle/>
          <a:p>
            <a:r>
              <a:rPr lang="en-US" dirty="0"/>
              <a:t>Motivations</a:t>
            </a:r>
          </a:p>
        </p:txBody>
      </p:sp>
      <p:sp>
        <p:nvSpPr>
          <p:cNvPr id="3" name="Content Placeholder 2">
            <a:extLst>
              <a:ext uri="{FF2B5EF4-FFF2-40B4-BE49-F238E27FC236}">
                <a16:creationId xmlns:a16="http://schemas.microsoft.com/office/drawing/2014/main" id="{3920A5E7-58B8-4181-90B4-60AE30F2447B}"/>
              </a:ext>
            </a:extLst>
          </p:cNvPr>
          <p:cNvSpPr>
            <a:spLocks noGrp="1"/>
          </p:cNvSpPr>
          <p:nvPr>
            <p:ph idx="1"/>
          </p:nvPr>
        </p:nvSpPr>
        <p:spPr/>
        <p:txBody>
          <a:bodyPr/>
          <a:lstStyle/>
          <a:p>
            <a:r>
              <a:rPr lang="en-US" dirty="0"/>
              <a:t>Why do you want to study this project? What question(s) do you want to answer?</a:t>
            </a:r>
          </a:p>
          <a:p>
            <a:pPr marL="0" indent="0">
              <a:buNone/>
            </a:pPr>
            <a:endParaRPr lang="en-US" dirty="0"/>
          </a:p>
          <a:p>
            <a:pPr marL="0" indent="0">
              <a:buNone/>
            </a:pPr>
            <a:r>
              <a:rPr lang="en-US" dirty="0"/>
              <a:t>I want to study the modeling of drug metabolism since its connected with the topics covered in one of my classes. Additionally, I want to focus on the drug metabolism of opioids specifically since opioid overdoses have become a pressing issues in recent years. I hope to get an understanding about why opioid overdoses are so common and if the overdoses are resulting from a tight therapeutic window and whether population variation over enzyme </a:t>
            </a:r>
            <a:r>
              <a:rPr lang="en-US" dirty="0" err="1"/>
              <a:t>kcats</a:t>
            </a:r>
            <a:r>
              <a:rPr lang="en-US" dirty="0"/>
              <a:t> and Km can force the drug dose to raise above the </a:t>
            </a:r>
            <a:r>
              <a:rPr lang="en-US"/>
              <a:t>therapeutic window.</a:t>
            </a:r>
            <a:endParaRPr lang="en-US" dirty="0"/>
          </a:p>
        </p:txBody>
      </p:sp>
    </p:spTree>
    <p:extLst>
      <p:ext uri="{BB962C8B-B14F-4D97-AF65-F5344CB8AC3E}">
        <p14:creationId xmlns:p14="http://schemas.microsoft.com/office/powerpoint/2010/main" val="327175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BE4E-C319-4948-8211-FDF3AAA40141}"/>
              </a:ext>
            </a:extLst>
          </p:cNvPr>
          <p:cNvSpPr>
            <a:spLocks noGrp="1"/>
          </p:cNvSpPr>
          <p:nvPr>
            <p:ph type="title"/>
          </p:nvPr>
        </p:nvSpPr>
        <p:spPr/>
        <p:txBody>
          <a:bodyPr/>
          <a:lstStyle/>
          <a:p>
            <a:r>
              <a:rPr lang="en-US" dirty="0"/>
              <a:t>Model/Computing Method</a:t>
            </a:r>
          </a:p>
        </p:txBody>
      </p:sp>
      <p:sp>
        <p:nvSpPr>
          <p:cNvPr id="3" name="Content Placeholder 2">
            <a:extLst>
              <a:ext uri="{FF2B5EF4-FFF2-40B4-BE49-F238E27FC236}">
                <a16:creationId xmlns:a16="http://schemas.microsoft.com/office/drawing/2014/main" id="{03E917E8-E9B6-4DBC-A55C-852BE82A2504}"/>
              </a:ext>
            </a:extLst>
          </p:cNvPr>
          <p:cNvSpPr>
            <a:spLocks noGrp="1"/>
          </p:cNvSpPr>
          <p:nvPr>
            <p:ph idx="1"/>
          </p:nvPr>
        </p:nvSpPr>
        <p:spPr/>
        <p:txBody>
          <a:bodyPr/>
          <a:lstStyle/>
          <a:p>
            <a:r>
              <a:rPr lang="en-US" dirty="0"/>
              <a:t>Briefly describe what model or computational method you plan to use for your project. [The class will cover more modeling material later; a rough sketch will do.]</a:t>
            </a:r>
          </a:p>
          <a:p>
            <a:endParaRPr lang="en-US" dirty="0"/>
          </a:p>
          <a:p>
            <a:pPr marL="0" indent="0">
              <a:buNone/>
            </a:pPr>
            <a:r>
              <a:rPr lang="en-US" dirty="0"/>
              <a:t>I will try to model its plasma levels in patients using ODEINT. By looking at medical data, I could define the parameters to be the </a:t>
            </a:r>
            <a:r>
              <a:rPr lang="en-US" dirty="0" err="1"/>
              <a:t>Kcat</a:t>
            </a:r>
            <a:r>
              <a:rPr lang="en-US" dirty="0"/>
              <a:t>, Km, and [] of the enzymes involved in the pathway. If this drug were an opioid, I could try to see how a subtle shift in one parameter could cause the drug level to rise above the therapeutic window. I will have to create a compartmental model of the pathway first in order to define my differential equations.</a:t>
            </a:r>
          </a:p>
          <a:p>
            <a:pPr marL="0" indent="0">
              <a:buNone/>
            </a:pPr>
            <a:endParaRPr lang="en-US" dirty="0"/>
          </a:p>
        </p:txBody>
      </p:sp>
    </p:spTree>
    <p:extLst>
      <p:ext uri="{BB962C8B-B14F-4D97-AF65-F5344CB8AC3E}">
        <p14:creationId xmlns:p14="http://schemas.microsoft.com/office/powerpoint/2010/main" val="80854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1C8A-A047-45D9-9D30-B2498B78AD4D}"/>
              </a:ext>
            </a:extLst>
          </p:cNvPr>
          <p:cNvSpPr>
            <a:spLocks noGrp="1"/>
          </p:cNvSpPr>
          <p:nvPr>
            <p:ph type="title"/>
          </p:nvPr>
        </p:nvSpPr>
        <p:spPr/>
        <p:txBody>
          <a:bodyPr/>
          <a:lstStyle/>
          <a:p>
            <a:r>
              <a:rPr lang="en-US" dirty="0"/>
              <a:t>Python Tools</a:t>
            </a:r>
          </a:p>
        </p:txBody>
      </p:sp>
      <p:sp>
        <p:nvSpPr>
          <p:cNvPr id="3" name="Content Placeholder 2">
            <a:extLst>
              <a:ext uri="{FF2B5EF4-FFF2-40B4-BE49-F238E27FC236}">
                <a16:creationId xmlns:a16="http://schemas.microsoft.com/office/drawing/2014/main" id="{CE327928-70C2-40D7-AC06-C3BE8A19A8E9}"/>
              </a:ext>
            </a:extLst>
          </p:cNvPr>
          <p:cNvSpPr>
            <a:spLocks noGrp="1"/>
          </p:cNvSpPr>
          <p:nvPr>
            <p:ph idx="1"/>
          </p:nvPr>
        </p:nvSpPr>
        <p:spPr/>
        <p:txBody>
          <a:bodyPr/>
          <a:lstStyle/>
          <a:p>
            <a:r>
              <a:rPr lang="en-US" dirty="0"/>
              <a:t>What tools do you expect to use for data manipulation and visualization (plots)?</a:t>
            </a:r>
          </a:p>
          <a:p>
            <a:pPr lvl="1"/>
            <a:r>
              <a:rPr lang="en-US" dirty="0" err="1"/>
              <a:t>matplotlib.pyplot</a:t>
            </a:r>
            <a:r>
              <a:rPr lang="en-US" dirty="0"/>
              <a:t> </a:t>
            </a:r>
          </a:p>
          <a:p>
            <a:pPr lvl="1"/>
            <a:r>
              <a:rPr lang="en-US" dirty="0"/>
              <a:t>Seaborn for making my plots look nice</a:t>
            </a:r>
          </a:p>
          <a:p>
            <a:pPr lvl="1"/>
            <a:r>
              <a:rPr lang="en-US" dirty="0" err="1"/>
              <a:t>Numpy</a:t>
            </a:r>
            <a:r>
              <a:rPr lang="en-US" dirty="0"/>
              <a:t> for making calculations using the data.</a:t>
            </a:r>
          </a:p>
          <a:p>
            <a:pPr lvl="1"/>
            <a:r>
              <a:rPr lang="en-US" dirty="0"/>
              <a:t>ODEINT from </a:t>
            </a:r>
            <a:r>
              <a:rPr lang="en-US" dirty="0" err="1"/>
              <a:t>scipy.integrate</a:t>
            </a:r>
            <a:endParaRPr lang="en-US" dirty="0"/>
          </a:p>
          <a:p>
            <a:pPr marL="274320" lvl="1" indent="0">
              <a:buNone/>
            </a:pPr>
            <a:endParaRPr lang="en-US" dirty="0"/>
          </a:p>
          <a:p>
            <a:pPr lvl="1"/>
            <a:endParaRPr lang="en-US" dirty="0"/>
          </a:p>
        </p:txBody>
      </p:sp>
    </p:spTree>
    <p:extLst>
      <p:ext uri="{BB962C8B-B14F-4D97-AF65-F5344CB8AC3E}">
        <p14:creationId xmlns:p14="http://schemas.microsoft.com/office/powerpoint/2010/main" val="45417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1134-09A1-4E68-9F9E-AC1F9DDA315A}"/>
              </a:ext>
            </a:extLst>
          </p:cNvPr>
          <p:cNvSpPr>
            <a:spLocks noGrp="1"/>
          </p:cNvSpPr>
          <p:nvPr>
            <p:ph type="title"/>
          </p:nvPr>
        </p:nvSpPr>
        <p:spPr/>
        <p:txBody>
          <a:bodyPr/>
          <a:lstStyle/>
          <a:p>
            <a:r>
              <a:rPr lang="en-US" dirty="0"/>
              <a:t>Main Opioid: Oxycodone</a:t>
            </a:r>
          </a:p>
        </p:txBody>
      </p:sp>
      <p:sp>
        <p:nvSpPr>
          <p:cNvPr id="3" name="Content Placeholder 2">
            <a:extLst>
              <a:ext uri="{FF2B5EF4-FFF2-40B4-BE49-F238E27FC236}">
                <a16:creationId xmlns:a16="http://schemas.microsoft.com/office/drawing/2014/main" id="{5F44E97A-83A9-4243-BD4A-29DCF2542C9C}"/>
              </a:ext>
            </a:extLst>
          </p:cNvPr>
          <p:cNvSpPr>
            <a:spLocks noGrp="1"/>
          </p:cNvSpPr>
          <p:nvPr>
            <p:ph idx="1"/>
          </p:nvPr>
        </p:nvSpPr>
        <p:spPr/>
        <p:txBody>
          <a:bodyPr/>
          <a:lstStyle/>
          <a:p>
            <a:pPr marL="0" indent="0">
              <a:buNone/>
            </a:pPr>
            <a:r>
              <a:rPr lang="en-US" dirty="0"/>
              <a:t>Focus: Use a pharmacokinetic model to model the blood plasma levels of oxycodone as it is cleared by one through the P450 pathway. I hope to also visualize the impact of common P450 inhibitors and activators on the levels of oxycodone. </a:t>
            </a:r>
          </a:p>
          <a:p>
            <a:pPr marL="0" indent="0">
              <a:buNone/>
            </a:pPr>
            <a:r>
              <a:rPr lang="en-US" dirty="0"/>
              <a:t>Phases of the Project:</a:t>
            </a:r>
          </a:p>
          <a:p>
            <a:pPr marL="342900" indent="-342900">
              <a:buFont typeface="+mj-lt"/>
              <a:buAutoNum type="arabicPeriod"/>
            </a:pPr>
            <a:r>
              <a:rPr lang="en-US" dirty="0"/>
              <a:t>Research: </a:t>
            </a:r>
          </a:p>
          <a:p>
            <a:pPr marL="617220" lvl="1" indent="-342900">
              <a:buFont typeface="+mj-lt"/>
              <a:buAutoNum type="arabicPeriod"/>
            </a:pPr>
            <a:r>
              <a:rPr lang="en-US" dirty="0"/>
              <a:t>Figure out which enzyme actually metabolizes oxycodone</a:t>
            </a:r>
          </a:p>
          <a:p>
            <a:pPr marL="617220" lvl="1" indent="-342900">
              <a:buFont typeface="+mj-lt"/>
              <a:buAutoNum type="arabicPeriod"/>
            </a:pPr>
            <a:r>
              <a:rPr lang="en-US" dirty="0"/>
              <a:t>Get a list of Inhibitors and activators of the enzyme</a:t>
            </a:r>
          </a:p>
          <a:p>
            <a:pPr marL="617220" lvl="1" indent="-342900">
              <a:buFont typeface="+mj-lt"/>
              <a:buAutoNum type="arabicPeriod"/>
            </a:pPr>
            <a:r>
              <a:rPr lang="en-US" dirty="0"/>
              <a:t>See if there are any alternative pathways for Oxycodone clearing</a:t>
            </a:r>
          </a:p>
          <a:p>
            <a:pPr marL="342900" indent="-342900">
              <a:buFont typeface="+mj-lt"/>
              <a:buAutoNum type="arabicPeriod"/>
            </a:pPr>
            <a:r>
              <a:rPr lang="en-US" dirty="0"/>
              <a:t>Coding</a:t>
            </a:r>
          </a:p>
          <a:p>
            <a:pPr marL="617220" lvl="1" indent="-342900">
              <a:buFont typeface="+mj-lt"/>
              <a:buAutoNum type="arabicPeriod"/>
            </a:pPr>
            <a:r>
              <a:rPr lang="en-US" dirty="0"/>
              <a:t>Draw a simple compartmental model showing the interactions between inhibitors, activators, and substrate of the P450 pathway.</a:t>
            </a:r>
          </a:p>
          <a:p>
            <a:pPr marL="617220" lvl="1" indent="-342900">
              <a:buFont typeface="+mj-lt"/>
              <a:buAutoNum type="arabicPeriod"/>
            </a:pPr>
            <a:r>
              <a:rPr lang="en-US" dirty="0"/>
              <a:t>Start off as a First-order reaction and then build up.</a:t>
            </a:r>
          </a:p>
        </p:txBody>
      </p:sp>
    </p:spTree>
    <p:extLst>
      <p:ext uri="{BB962C8B-B14F-4D97-AF65-F5344CB8AC3E}">
        <p14:creationId xmlns:p14="http://schemas.microsoft.com/office/powerpoint/2010/main" val="419347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4446-2959-428F-8AD6-EE42BAADBAB6}"/>
              </a:ext>
            </a:extLst>
          </p:cNvPr>
          <p:cNvSpPr>
            <a:spLocks noGrp="1"/>
          </p:cNvSpPr>
          <p:nvPr>
            <p:ph type="title"/>
          </p:nvPr>
        </p:nvSpPr>
        <p:spPr/>
        <p:txBody>
          <a:bodyPr/>
          <a:lstStyle/>
          <a:p>
            <a:r>
              <a:rPr lang="en-US" dirty="0"/>
              <a:t>Time-permitting</a:t>
            </a:r>
          </a:p>
        </p:txBody>
      </p:sp>
      <p:sp>
        <p:nvSpPr>
          <p:cNvPr id="3" name="Content Placeholder 2">
            <a:extLst>
              <a:ext uri="{FF2B5EF4-FFF2-40B4-BE49-F238E27FC236}">
                <a16:creationId xmlns:a16="http://schemas.microsoft.com/office/drawing/2014/main" id="{D40B8325-63FD-4E0D-9EB5-94B725BD6222}"/>
              </a:ext>
            </a:extLst>
          </p:cNvPr>
          <p:cNvSpPr>
            <a:spLocks noGrp="1"/>
          </p:cNvSpPr>
          <p:nvPr>
            <p:ph idx="1"/>
          </p:nvPr>
        </p:nvSpPr>
        <p:spPr/>
        <p:txBody>
          <a:bodyPr/>
          <a:lstStyle/>
          <a:p>
            <a:r>
              <a:rPr lang="en-US" dirty="0"/>
              <a:t>Coding</a:t>
            </a:r>
          </a:p>
          <a:p>
            <a:pPr lvl="1"/>
            <a:r>
              <a:rPr lang="en-US" dirty="0"/>
              <a:t>Try to encompass the minor drug-clearing pathways of oxycodone into the code.</a:t>
            </a:r>
          </a:p>
          <a:p>
            <a:pPr lvl="1"/>
            <a:r>
              <a:rPr lang="en-US" dirty="0"/>
              <a:t>Mess around by changing the dosage levels and the enzyme activity by changing the concentration of active enzyme</a:t>
            </a:r>
          </a:p>
          <a:p>
            <a:pPr marL="0" indent="0">
              <a:buNone/>
            </a:pPr>
            <a:endParaRPr lang="en-US" dirty="0"/>
          </a:p>
          <a:p>
            <a:pPr marL="0" indent="0">
              <a:buNone/>
            </a:pPr>
            <a:r>
              <a:rPr lang="en-US" dirty="0"/>
              <a:t>Final Outcome of the Project: An Interactive ODEINT model with interactive parameters that shows the change of the plasma levels of oxycodone and the necessary clearing time.</a:t>
            </a:r>
          </a:p>
          <a:p>
            <a:pPr marL="274320" lvl="1" indent="0">
              <a:buNone/>
            </a:pPr>
            <a:endParaRPr lang="en-US" dirty="0"/>
          </a:p>
        </p:txBody>
      </p:sp>
    </p:spTree>
    <p:extLst>
      <p:ext uri="{BB962C8B-B14F-4D97-AF65-F5344CB8AC3E}">
        <p14:creationId xmlns:p14="http://schemas.microsoft.com/office/powerpoint/2010/main" val="4064628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A308-943E-4815-A091-4C36520AA9C2}"/>
              </a:ext>
            </a:extLst>
          </p:cNvPr>
          <p:cNvSpPr>
            <a:spLocks noGrp="1"/>
          </p:cNvSpPr>
          <p:nvPr>
            <p:ph type="title"/>
          </p:nvPr>
        </p:nvSpPr>
        <p:spPr>
          <a:xfrm>
            <a:off x="1066798" y="642594"/>
            <a:ext cx="10058401" cy="1371600"/>
          </a:xfrm>
        </p:spPr>
        <p:txBody>
          <a:bodyPr>
            <a:normAutofit fontScale="90000"/>
          </a:bodyPr>
          <a:lstStyle/>
          <a:p>
            <a:r>
              <a:rPr lang="en-US" dirty="0"/>
              <a:t>What I Have Done So Far: Research</a:t>
            </a:r>
          </a:p>
        </p:txBody>
      </p:sp>
      <p:sp>
        <p:nvSpPr>
          <p:cNvPr id="3" name="Content Placeholder 2">
            <a:extLst>
              <a:ext uri="{FF2B5EF4-FFF2-40B4-BE49-F238E27FC236}">
                <a16:creationId xmlns:a16="http://schemas.microsoft.com/office/drawing/2014/main" id="{BF411CCF-1D8C-4215-8D23-73F396504E3D}"/>
              </a:ext>
            </a:extLst>
          </p:cNvPr>
          <p:cNvSpPr>
            <a:spLocks noGrp="1"/>
          </p:cNvSpPr>
          <p:nvPr>
            <p:ph idx="1"/>
          </p:nvPr>
        </p:nvSpPr>
        <p:spPr>
          <a:xfrm>
            <a:off x="1066800" y="2103120"/>
            <a:ext cx="5913120" cy="3931920"/>
          </a:xfrm>
        </p:spPr>
        <p:txBody>
          <a:bodyPr/>
          <a:lstStyle/>
          <a:p>
            <a:r>
              <a:rPr lang="en-US" dirty="0"/>
              <a:t>Metabolized by CYP34A</a:t>
            </a:r>
          </a:p>
          <a:p>
            <a:r>
              <a:rPr lang="en-US" dirty="0"/>
              <a:t>Main parameter of interest is IC50 ~ Ki: </a:t>
            </a:r>
          </a:p>
          <a:p>
            <a:pPr lvl="1"/>
            <a:r>
              <a:rPr lang="en-US" dirty="0"/>
              <a:t>Equivalent to time of half-life 	</a:t>
            </a:r>
          </a:p>
          <a:p>
            <a:r>
              <a:rPr lang="en-US" dirty="0"/>
              <a:t>Can use the Half-Life equation to find k</a:t>
            </a:r>
          </a:p>
          <a:p>
            <a:r>
              <a:rPr lang="en-US" dirty="0"/>
              <a:t>Can use K to plot the concentration over time.</a:t>
            </a:r>
          </a:p>
        </p:txBody>
      </p:sp>
      <p:pic>
        <p:nvPicPr>
          <p:cNvPr id="5" name="Picture 4" descr="A screenshot of a cell phone&#10;&#10;Description automatically generated">
            <a:extLst>
              <a:ext uri="{FF2B5EF4-FFF2-40B4-BE49-F238E27FC236}">
                <a16:creationId xmlns:a16="http://schemas.microsoft.com/office/drawing/2014/main" id="{AC9D3899-EDDA-4534-BC11-DF1F137E7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920" y="2103120"/>
            <a:ext cx="4795520" cy="3596640"/>
          </a:xfrm>
          <a:prstGeom prst="rect">
            <a:avLst/>
          </a:prstGeom>
        </p:spPr>
      </p:pic>
      <p:cxnSp>
        <p:nvCxnSpPr>
          <p:cNvPr id="8" name="Straight Arrow Connector 7">
            <a:extLst>
              <a:ext uri="{FF2B5EF4-FFF2-40B4-BE49-F238E27FC236}">
                <a16:creationId xmlns:a16="http://schemas.microsoft.com/office/drawing/2014/main" id="{40273B36-8189-486A-924A-42117299ECB4}"/>
              </a:ext>
            </a:extLst>
          </p:cNvPr>
          <p:cNvCxnSpPr/>
          <p:nvPr/>
        </p:nvCxnSpPr>
        <p:spPr>
          <a:xfrm>
            <a:off x="6810375" y="4290060"/>
            <a:ext cx="523875" cy="0"/>
          </a:xfrm>
          <a:prstGeom prst="straightConnector1">
            <a:avLst/>
          </a:prstGeom>
          <a:ln>
            <a:solidFill>
              <a:srgbClr val="FF0000"/>
            </a:solidFil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15897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docProps/app.xml><?xml version="1.0" encoding="utf-8"?>
<Properties xmlns="http://schemas.openxmlformats.org/officeDocument/2006/extended-properties" xmlns:vt="http://schemas.openxmlformats.org/officeDocument/2006/docPropsVTypes">
  <Template>TM03457510[[fn=Savon]]</Template>
  <TotalTime>1883</TotalTime>
  <Words>1395</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Savon</vt:lpstr>
      <vt:lpstr>CMSE 201 Project Proposal</vt:lpstr>
      <vt:lpstr>Original Ideas</vt:lpstr>
      <vt:lpstr>Drug Metabolism</vt:lpstr>
      <vt:lpstr>Motivations</vt:lpstr>
      <vt:lpstr>Model/Computing Method</vt:lpstr>
      <vt:lpstr>Python Tools</vt:lpstr>
      <vt:lpstr>Main Opioid: Oxycodone</vt:lpstr>
      <vt:lpstr>Time-permitting</vt:lpstr>
      <vt:lpstr>What I Have Done So Far: Research</vt:lpstr>
      <vt:lpstr>Research (Cont.)</vt:lpstr>
      <vt:lpstr>PowerPoint Presentation</vt:lpstr>
      <vt:lpstr>Pitfalls</vt:lpstr>
      <vt:lpstr>Main Inhibitors of the CYP34A</vt:lpstr>
      <vt:lpstr>Important Things to Know</vt:lpstr>
      <vt:lpstr>Dosing Instructions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CMSE 201 Project Proposal</dc:title>
  <dc:creator>Yashwanth Manne</dc:creator>
  <cp:lastModifiedBy>Yashwanth Manne</cp:lastModifiedBy>
  <cp:revision>20</cp:revision>
  <dcterms:created xsi:type="dcterms:W3CDTF">2019-10-27T21:19:48Z</dcterms:created>
  <dcterms:modified xsi:type="dcterms:W3CDTF">2019-11-15T00:23:03Z</dcterms:modified>
</cp:coreProperties>
</file>